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18288000" cy="10287000"/>
  <p:notesSz cx="6858000" cy="9144000"/>
  <p:embeddedFontLst>
    <p:embeddedFont>
      <p:font typeface="Fredoka On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7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7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5.png"/><Relationship Id="rId10" Type="http://schemas.openxmlformats.org/officeDocument/2006/relationships/image" Target="../media/image34.jpg"/><Relationship Id="rId4" Type="http://schemas.openxmlformats.org/officeDocument/2006/relationships/image" Target="../media/image10.svg"/><Relationship Id="rId9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7" Type="http://schemas.openxmlformats.org/officeDocument/2006/relationships/image" Target="../media/image24.jpg"/><Relationship Id="rId12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38.jpg"/><Relationship Id="rId5" Type="http://schemas.openxmlformats.org/officeDocument/2006/relationships/image" Target="../media/image5.png"/><Relationship Id="rId10" Type="http://schemas.openxmlformats.org/officeDocument/2006/relationships/image" Target="../media/image37.jpg"/><Relationship Id="rId4" Type="http://schemas.openxmlformats.org/officeDocument/2006/relationships/image" Target="../media/image10.svg"/><Relationship Id="rId9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44.jpg"/><Relationship Id="rId5" Type="http://schemas.openxmlformats.org/officeDocument/2006/relationships/image" Target="../media/image5.png"/><Relationship Id="rId10" Type="http://schemas.openxmlformats.org/officeDocument/2006/relationships/image" Target="../media/image43.jpg"/><Relationship Id="rId4" Type="http://schemas.openxmlformats.org/officeDocument/2006/relationships/image" Target="../media/image10.svg"/><Relationship Id="rId9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jpg"/><Relationship Id="rId5" Type="http://schemas.openxmlformats.org/officeDocument/2006/relationships/image" Target="../media/image10.sv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0.sv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svg"/><Relationship Id="rId10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0.svg"/><Relationship Id="rId7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2.svg"/><Relationship Id="rId10" Type="http://schemas.openxmlformats.org/officeDocument/2006/relationships/image" Target="../media/image22.jpg"/><Relationship Id="rId4" Type="http://schemas.openxmlformats.org/officeDocument/2006/relationships/image" Target="../media/image5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7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28.jpg"/><Relationship Id="rId5" Type="http://schemas.openxmlformats.org/officeDocument/2006/relationships/image" Target="../media/image5.png"/><Relationship Id="rId10" Type="http://schemas.openxmlformats.org/officeDocument/2006/relationships/image" Target="../media/image27.jpg"/><Relationship Id="rId4" Type="http://schemas.openxmlformats.org/officeDocument/2006/relationships/image" Target="../media/image10.sv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62504" y="6017818"/>
            <a:ext cx="4619416" cy="4876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88760" y="-300690"/>
            <a:ext cx="3736850" cy="43543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28600" y="349005"/>
            <a:ext cx="520321" cy="522653"/>
            <a:chOff x="-31982870" y="-2172194"/>
            <a:chExt cx="6321667" cy="6350000"/>
          </a:xfrm>
        </p:grpSpPr>
        <p:sp>
          <p:nvSpPr>
            <p:cNvPr id="6" name="Freeform 6"/>
            <p:cNvSpPr/>
            <p:nvPr/>
          </p:nvSpPr>
          <p:spPr>
            <a:xfrm>
              <a:off x="-31982870" y="-2172194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370858" y="536803"/>
            <a:ext cx="235804" cy="147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48788" y="-490503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886782" y="7739038"/>
            <a:ext cx="3830964" cy="315532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15412" y="3468903"/>
            <a:ext cx="1619319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65"/>
              </a:lnSpc>
              <a:spcBef>
                <a:spcPct val="0"/>
              </a:spcBef>
            </a:pPr>
            <a:r>
              <a:rPr lang="uk-UA" sz="6600" dirty="0" smtClean="0">
                <a:solidFill>
                  <a:srgbClr val="D1508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Звіт директора гімназії «Ерудит» про роботу у 2021 – 2022 </a:t>
            </a:r>
            <a:r>
              <a:rPr lang="uk-UA" sz="6600" dirty="0" err="1" smtClean="0">
                <a:solidFill>
                  <a:srgbClr val="D1508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н.р</a:t>
            </a:r>
            <a:r>
              <a:rPr lang="uk-UA" sz="6600" dirty="0" smtClean="0">
                <a:solidFill>
                  <a:srgbClr val="D1508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endParaRPr lang="en-US" sz="6600" dirty="0">
              <a:solidFill>
                <a:srgbClr val="D1508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656112" y="675967"/>
            <a:ext cx="12039600" cy="1093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uk-UA" sz="6658" b="1" dirty="0" smtClean="0">
                <a:solidFill>
                  <a:srgbClr val="D15081"/>
                </a:solidFill>
                <a:latin typeface="Fredoka One"/>
              </a:rPr>
              <a:t>Спортивна гордість</a:t>
            </a:r>
            <a:endParaRPr lang="en-US" sz="6658" b="1" dirty="0">
              <a:solidFill>
                <a:srgbClr val="D15081"/>
              </a:solidFill>
              <a:latin typeface="Fredoka One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9365"/>
            <a:ext cx="8218712" cy="56589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45" y="2845120"/>
            <a:ext cx="8157010" cy="56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81000" y="114300"/>
            <a:ext cx="8001000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321"/>
              </a:lnSpc>
              <a:spcBef>
                <a:spcPct val="0"/>
              </a:spcBef>
            </a:pPr>
            <a:r>
              <a:rPr lang="uk-UA" sz="6658" dirty="0" smtClean="0">
                <a:solidFill>
                  <a:srgbClr val="D15081"/>
                </a:solidFill>
                <a:latin typeface="Fredoka One"/>
              </a:rPr>
              <a:t>Волонтерський рух</a:t>
            </a:r>
            <a:endParaRPr lang="en-US" sz="6658" dirty="0">
              <a:solidFill>
                <a:srgbClr val="D15081"/>
              </a:solidFill>
              <a:latin typeface="Fredoka One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6" b="7717"/>
          <a:stretch/>
        </p:blipFill>
        <p:spPr>
          <a:xfrm>
            <a:off x="10667518" y="3203899"/>
            <a:ext cx="7494292" cy="32004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2" b="4493"/>
          <a:stretch/>
        </p:blipFill>
        <p:spPr>
          <a:xfrm>
            <a:off x="10667518" y="6566581"/>
            <a:ext cx="7494292" cy="34694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2" b="11278"/>
          <a:stretch/>
        </p:blipFill>
        <p:spPr>
          <a:xfrm>
            <a:off x="10681373" y="0"/>
            <a:ext cx="7348470" cy="31519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45" y="1306934"/>
            <a:ext cx="8672194" cy="86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1346089" y="-8036"/>
            <a:ext cx="8001000" cy="1093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321"/>
              </a:lnSpc>
              <a:spcBef>
                <a:spcPct val="0"/>
              </a:spcBef>
            </a:pPr>
            <a:r>
              <a:rPr lang="uk-UA" sz="6658" dirty="0" smtClean="0">
                <a:solidFill>
                  <a:srgbClr val="D15081"/>
                </a:solidFill>
                <a:latin typeface="Fredoka One"/>
              </a:rPr>
              <a:t>Виховна робота</a:t>
            </a:r>
            <a:endParaRPr lang="en-US" sz="6658" dirty="0">
              <a:solidFill>
                <a:srgbClr val="D15081"/>
              </a:solidFill>
              <a:latin typeface="Fredoka One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3" y="5361700"/>
            <a:ext cx="5869901" cy="440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"/>
          <a:stretch/>
        </p:blipFill>
        <p:spPr>
          <a:xfrm>
            <a:off x="6059304" y="5973827"/>
            <a:ext cx="4619508" cy="366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3" b="8436"/>
          <a:stretch/>
        </p:blipFill>
        <p:spPr>
          <a:xfrm>
            <a:off x="10778482" y="5361700"/>
            <a:ext cx="7554813" cy="401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r="3151" b="7637"/>
          <a:stretch/>
        </p:blipFill>
        <p:spPr>
          <a:xfrm>
            <a:off x="5790093" y="1888798"/>
            <a:ext cx="4800600" cy="397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r="4894"/>
          <a:stretch/>
        </p:blipFill>
        <p:spPr>
          <a:xfrm>
            <a:off x="10484694" y="363004"/>
            <a:ext cx="7848601" cy="448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3" y="1028730"/>
            <a:ext cx="5706689" cy="428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4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1346090" y="-8036"/>
            <a:ext cx="9804289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321"/>
              </a:lnSpc>
              <a:spcBef>
                <a:spcPct val="0"/>
              </a:spcBef>
            </a:pPr>
            <a:r>
              <a:rPr lang="uk-UA" sz="6658" dirty="0" smtClean="0">
                <a:solidFill>
                  <a:srgbClr val="D15081"/>
                </a:solidFill>
                <a:latin typeface="Fredoka One"/>
              </a:rPr>
              <a:t>Позашкільний центр</a:t>
            </a:r>
            <a:endParaRPr lang="en-US" sz="6658" dirty="0">
              <a:solidFill>
                <a:srgbClr val="D15081"/>
              </a:solidFill>
              <a:latin typeface="Fredoka One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121"/>
              </p:ext>
            </p:extLst>
          </p:nvPr>
        </p:nvGraphicFramePr>
        <p:xfrm>
          <a:off x="1285090" y="1613032"/>
          <a:ext cx="15392400" cy="75849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920198"/>
                <a:gridCol w="7766517"/>
                <a:gridCol w="6705685"/>
              </a:tblGrid>
              <a:tr h="90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№ 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Напрям діяльності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Назва гуртка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571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1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Художньо-естетичний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Студія естрадного співу "</a:t>
                      </a:r>
                      <a:r>
                        <a:rPr lang="en-US" sz="2800">
                          <a:effectLst/>
                        </a:rPr>
                        <a:t>Espressivo</a:t>
                      </a:r>
                      <a:r>
                        <a:rPr lang="uk-UA" sz="2800">
                          <a:effectLst/>
                        </a:rPr>
                        <a:t>"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57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Хореографічний гурток "</a:t>
                      </a:r>
                      <a:r>
                        <a:rPr lang="en-US" sz="2800">
                          <a:effectLst/>
                        </a:rPr>
                        <a:t>World of Dance</a:t>
                      </a:r>
                      <a:r>
                        <a:rPr lang="uk-UA" sz="2800">
                          <a:effectLst/>
                        </a:rPr>
                        <a:t>"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57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Театральний гурток "Дотик Мельпомени"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57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Гурток ігротехніків «Зірковий час»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225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2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effectLst/>
                        </a:rPr>
                        <a:t>Декоративно</a:t>
                      </a:r>
                      <a:r>
                        <a:rPr lang="uk-UA" sz="2800" dirty="0">
                          <a:effectLst/>
                        </a:rPr>
                        <a:t>-ужитковий</a:t>
                      </a:r>
                      <a:endParaRPr lang="uk-UA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Гурток "Народна творчість"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438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Гурток "Художня вишивка"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571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Гурток "Бісероплетіння"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 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05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3</a:t>
                      </a:r>
                      <a:endParaRPr lang="uk-UA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Оздоровчий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Гурток «Скандинавська хода»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14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4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Соціально-реабілітаційний напрям</a:t>
                      </a:r>
                      <a:endParaRPr lang="uk-UA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Психологічний гурток «Пізнай себе»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2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 </a:t>
                      </a:r>
                      <a:endParaRPr lang="uk-UA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Всього                                  </a:t>
                      </a:r>
                      <a:r>
                        <a:rPr lang="en-US" sz="2800" dirty="0">
                          <a:effectLst/>
                        </a:rPr>
                        <a:t>10</a:t>
                      </a:r>
                      <a:endParaRPr lang="uk-UA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6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1346090" y="-8036"/>
            <a:ext cx="9804289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321"/>
              </a:lnSpc>
              <a:spcBef>
                <a:spcPct val="0"/>
              </a:spcBef>
            </a:pPr>
            <a:r>
              <a:rPr lang="uk-UA" sz="6658" dirty="0" smtClean="0">
                <a:solidFill>
                  <a:srgbClr val="D15081"/>
                </a:solidFill>
                <a:latin typeface="Fredoka One"/>
              </a:rPr>
              <a:t>Позашкільний центр</a:t>
            </a:r>
            <a:endParaRPr lang="en-US" sz="6658" dirty="0">
              <a:solidFill>
                <a:srgbClr val="D15081"/>
              </a:solidFill>
              <a:latin typeface="Fredoka One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017707" y="5926616"/>
            <a:ext cx="3799120" cy="3390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0" t="478"/>
          <a:stretch/>
        </p:blipFill>
        <p:spPr>
          <a:xfrm>
            <a:off x="460615" y="4240596"/>
            <a:ext cx="4223277" cy="28663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r="9209"/>
          <a:stretch/>
        </p:blipFill>
        <p:spPr>
          <a:xfrm>
            <a:off x="513424" y="7493336"/>
            <a:ext cx="4172814" cy="2197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53" y="1157218"/>
            <a:ext cx="3809752" cy="81601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47" y="4162622"/>
            <a:ext cx="3151688" cy="6661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18" y="1025266"/>
            <a:ext cx="6365237" cy="29717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23" y="4613306"/>
            <a:ext cx="5824329" cy="43682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/>
          <a:stretch/>
        </p:blipFill>
        <p:spPr>
          <a:xfrm>
            <a:off x="12565970" y="876300"/>
            <a:ext cx="5521782" cy="29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1371600" y="4152900"/>
            <a:ext cx="14788240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uk-UA" sz="9600" dirty="0" smtClean="0">
                <a:solidFill>
                  <a:srgbClr val="D15081"/>
                </a:solidFill>
                <a:latin typeface="Arial Black" panose="020B0A04020102020204" pitchFamily="34" charset="0"/>
              </a:rPr>
              <a:t>Дякую!</a:t>
            </a:r>
            <a:endParaRPr lang="en-US" sz="9600" dirty="0">
              <a:solidFill>
                <a:srgbClr val="D1508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87624"/>
            <a:ext cx="8117373" cy="43580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002" y="800100"/>
            <a:ext cx="6099797" cy="8133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8400" y="172857"/>
            <a:ext cx="1600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6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Віковий склад педагогічних </a:t>
            </a:r>
            <a:r>
              <a:rPr lang="uk-UA" altLang="uk-UA" sz="6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працівників</a:t>
            </a:r>
            <a:endParaRPr lang="uk-UA" alt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833233" y="1234010"/>
            <a:ext cx="12432678" cy="3367876"/>
            <a:chOff x="0" y="0"/>
            <a:chExt cx="3891796" cy="19138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91796" cy="1913890"/>
            </a:xfrm>
            <a:custGeom>
              <a:avLst/>
              <a:gdLst/>
              <a:ahLst/>
              <a:cxnLst/>
              <a:rect l="l" t="t" r="r" b="b"/>
              <a:pathLst>
                <a:path w="3891796" h="1913890">
                  <a:moveTo>
                    <a:pt x="3767336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67336" y="0"/>
                  </a:lnTo>
                  <a:cubicBezTo>
                    <a:pt x="3835916" y="0"/>
                    <a:pt x="3891796" y="55880"/>
                    <a:pt x="3891796" y="124460"/>
                  </a:cubicBezTo>
                  <a:lnTo>
                    <a:pt x="3891796" y="1789430"/>
                  </a:lnTo>
                  <a:cubicBezTo>
                    <a:pt x="3891796" y="1858010"/>
                    <a:pt x="3835916" y="1913890"/>
                    <a:pt x="3767336" y="191389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97889"/>
              </p:ext>
            </p:extLst>
          </p:nvPr>
        </p:nvGraphicFramePr>
        <p:xfrm>
          <a:off x="3200401" y="1548830"/>
          <a:ext cx="11311713" cy="265411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68434"/>
                <a:gridCol w="1803908"/>
                <a:gridCol w="1803908"/>
                <a:gridCol w="1764287"/>
                <a:gridCol w="2390324"/>
                <a:gridCol w="1480852"/>
              </a:tblGrid>
              <a:tr h="43521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Вік педагогічних працівників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1268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30 р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31-40 </a:t>
                      </a:r>
                      <a:r>
                        <a:rPr lang="uk-UA" sz="24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рр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41-50 рр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51-55 рр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Більше 55 р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педагогічних працівників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4" name="Group 19"/>
          <p:cNvGrpSpPr/>
          <p:nvPr/>
        </p:nvGrpSpPr>
        <p:grpSpPr>
          <a:xfrm>
            <a:off x="2667001" y="5867556"/>
            <a:ext cx="12801599" cy="3695544"/>
            <a:chOff x="0" y="0"/>
            <a:chExt cx="3891796" cy="1913890"/>
          </a:xfrm>
        </p:grpSpPr>
        <p:sp>
          <p:nvSpPr>
            <p:cNvPr id="35" name="Freeform 20"/>
            <p:cNvSpPr/>
            <p:nvPr/>
          </p:nvSpPr>
          <p:spPr>
            <a:xfrm>
              <a:off x="0" y="0"/>
              <a:ext cx="3891796" cy="1913890"/>
            </a:xfrm>
            <a:custGeom>
              <a:avLst/>
              <a:gdLst/>
              <a:ahLst/>
              <a:cxnLst/>
              <a:rect l="l" t="t" r="r" b="b"/>
              <a:pathLst>
                <a:path w="3891796" h="1913890">
                  <a:moveTo>
                    <a:pt x="3767336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67336" y="0"/>
                  </a:lnTo>
                  <a:cubicBezTo>
                    <a:pt x="3835916" y="0"/>
                    <a:pt x="3891796" y="55880"/>
                    <a:pt x="3891796" y="124460"/>
                  </a:cubicBezTo>
                  <a:lnTo>
                    <a:pt x="3891796" y="1789430"/>
                  </a:lnTo>
                  <a:cubicBezTo>
                    <a:pt x="3891796" y="1858010"/>
                    <a:pt x="3835916" y="1913890"/>
                    <a:pt x="3767336" y="191389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sp>
        <p:nvSpPr>
          <p:cNvPr id="33" name="TextBox 32"/>
          <p:cNvSpPr txBox="1"/>
          <p:nvPr/>
        </p:nvSpPr>
        <p:spPr>
          <a:xfrm>
            <a:off x="3200401" y="6057900"/>
            <a:ext cx="12801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вища </a:t>
            </a:r>
            <a:r>
              <a:rPr lang="uk-UA" altLang="uk-U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кваліфікаційна категорія – 32</a:t>
            </a:r>
            <a:endParaRPr lang="uk-UA" alt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 кваліфікаційна категорія – 10</a:t>
            </a:r>
            <a:endParaRPr lang="uk-UA" alt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ІІ кваліфікаційна категорія – 9</a:t>
            </a:r>
            <a:endParaRPr lang="uk-UA" alt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спеціаліст – 2</a:t>
            </a:r>
            <a:endParaRPr lang="uk-UA" alt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старших учителів – 17</a:t>
            </a:r>
            <a:endParaRPr lang="uk-UA" alt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учителів-методистів – 7</a:t>
            </a:r>
            <a:endParaRPr lang="uk-UA" alt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4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59976" y="4958834"/>
            <a:ext cx="12768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Якісний склад педагогічних працівників</a:t>
            </a:r>
            <a:endParaRPr lang="uk-UA" altLang="uk-UA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533400" y="3066"/>
            <a:ext cx="19278600" cy="1212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uk-UA" sz="6000" dirty="0" smtClean="0">
                <a:solidFill>
                  <a:srgbClr val="D15081"/>
                </a:solidFill>
                <a:latin typeface="Arial Black" panose="020B0A04020102020204" pitchFamily="34" charset="0"/>
              </a:rPr>
              <a:t>Свідоцтво про здобуття початкової освіти</a:t>
            </a:r>
            <a:endParaRPr lang="en-US" sz="6000" dirty="0">
              <a:solidFill>
                <a:srgbClr val="D1508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697200" y="1911978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078200" y="3612630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09700"/>
            <a:ext cx="5845612" cy="826965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096000" y="4991100"/>
            <a:ext cx="3048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6705600" y="4991100"/>
            <a:ext cx="533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7543800" y="3543300"/>
            <a:ext cx="1905000" cy="138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381000" y="342900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513683" y="522636"/>
            <a:ext cx="250040" cy="1559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144576" y="38316"/>
            <a:ext cx="441802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uk-UA" sz="6999" dirty="0" smtClean="0">
                <a:solidFill>
                  <a:srgbClr val="D15081"/>
                </a:solidFill>
                <a:latin typeface="Fredoka One"/>
              </a:rPr>
              <a:t>4 класи</a:t>
            </a:r>
            <a:endParaRPr lang="en-US" sz="6999" dirty="0">
              <a:solidFill>
                <a:srgbClr val="D15081"/>
              </a:solidFill>
              <a:latin typeface="Fredoka One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51" y="55634"/>
            <a:ext cx="4402066" cy="44020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77" y="4596453"/>
            <a:ext cx="5262837" cy="526283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14498"/>
          <a:stretch/>
        </p:blipFill>
        <p:spPr>
          <a:xfrm>
            <a:off x="11573312" y="4704662"/>
            <a:ext cx="6356861" cy="571650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9" y="5811638"/>
            <a:ext cx="5396870" cy="404765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94" y="38316"/>
            <a:ext cx="4390188" cy="444576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6" b="20614"/>
          <a:stretch/>
        </p:blipFill>
        <p:spPr>
          <a:xfrm>
            <a:off x="902389" y="1222591"/>
            <a:ext cx="3516008" cy="44958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2" b="26137"/>
          <a:stretch/>
        </p:blipFill>
        <p:spPr>
          <a:xfrm>
            <a:off x="14297486" y="430462"/>
            <a:ext cx="3904742" cy="400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96900">
            <a:off x="1897667" y="666468"/>
            <a:ext cx="15826372" cy="104998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4165434" y="123936"/>
            <a:ext cx="1480170" cy="15318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17765" y="-153480"/>
            <a:ext cx="8443507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uk-UA" sz="6999" dirty="0" smtClean="0">
                <a:solidFill>
                  <a:srgbClr val="D15081"/>
                </a:solidFill>
                <a:latin typeface="Fredoka One"/>
              </a:rPr>
              <a:t>Досягнення учнів</a:t>
            </a:r>
            <a:endParaRPr lang="en-US" sz="6999" dirty="0">
              <a:solidFill>
                <a:srgbClr val="D15081"/>
              </a:solidFill>
              <a:latin typeface="Fredoka One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217603" y="7810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358766" y="5852568"/>
            <a:ext cx="3799120" cy="339071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353664" y="210217"/>
            <a:ext cx="515407" cy="515407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5400000">
            <a:off x="486347" y="389953"/>
            <a:ext cx="250040" cy="155934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066"/>
              </p:ext>
            </p:extLst>
          </p:nvPr>
        </p:nvGraphicFramePr>
        <p:xfrm>
          <a:off x="2818299" y="1485900"/>
          <a:ext cx="11576883" cy="841312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209191"/>
                <a:gridCol w="1415991"/>
                <a:gridCol w="1443653"/>
                <a:gridCol w="1443653"/>
                <a:gridCol w="1588545"/>
                <a:gridCol w="1891668"/>
                <a:gridCol w="2584182"/>
              </a:tblGrid>
              <a:tr h="3004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 dirty="0">
                          <a:effectLst/>
                        </a:rPr>
                        <a:t>Клас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 К-сть учнів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Рівні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Учитель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8610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високий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достатній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середній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початковий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5-А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29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15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Бадеха Л.М.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5-Б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29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17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6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Боцула Н.І.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5-В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28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3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8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9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8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Піжук О.С.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6-А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21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11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6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Негрова Н.В.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6-Б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27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3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13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11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Непоп І.В.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6-В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Бондар Т.В.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7-А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25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7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Шевченко О.А.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7-Б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21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7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 dirty="0">
                          <a:effectLst/>
                        </a:rPr>
                        <a:t>10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Гузеря Л.І.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7-В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27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6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19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 dirty="0">
                          <a:effectLst/>
                        </a:rPr>
                        <a:t>2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Бабєєва Ю.А.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8-А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28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18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6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Лісова М.В.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8-Б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5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6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6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3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Осадченко С.Є.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8-В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27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9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16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Звоник Т.А.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9-А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21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17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Кучеренко В.В.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9-Б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25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6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9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Мікеладзе В.В.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9-В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23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Фільнюк М.В.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10-А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28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7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15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Дешевенко А.В.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10-Б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21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19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Кондратенко Н.В.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11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38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-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Іщенко Н.А.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6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 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460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43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178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210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>
                          <a:effectLst/>
                        </a:rPr>
                        <a:t>29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kern="0" dirty="0">
                          <a:effectLst/>
                        </a:rPr>
                        <a:t> 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1000" y="114300"/>
            <a:ext cx="3947707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uk-UA" sz="6999" dirty="0" smtClean="0">
                <a:solidFill>
                  <a:srgbClr val="D15081"/>
                </a:solidFill>
                <a:latin typeface="Fredoka One"/>
              </a:rPr>
              <a:t>5 класи</a:t>
            </a:r>
            <a:endParaRPr lang="en-US" sz="6999" dirty="0">
              <a:solidFill>
                <a:srgbClr val="D15081"/>
              </a:solidFill>
              <a:latin typeface="Fredoka One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277" y="356888"/>
            <a:ext cx="5998674" cy="44990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54" y="600240"/>
            <a:ext cx="5986500" cy="44898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44" y="5608917"/>
            <a:ext cx="5850756" cy="43772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7" y="1314234"/>
            <a:ext cx="5489600" cy="4117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405" y="5598526"/>
            <a:ext cx="5974917" cy="44701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96"/>
          <a:stretch/>
        </p:blipFill>
        <p:spPr>
          <a:xfrm>
            <a:off x="7212553" y="5430916"/>
            <a:ext cx="4635560" cy="4263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-685800" y="3196180"/>
            <a:ext cx="6569352" cy="3577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uk-UA" sz="9600" dirty="0" smtClean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Відсоток якості знань</a:t>
            </a:r>
            <a:endParaRPr lang="en-US" sz="9600" dirty="0">
              <a:solidFill>
                <a:srgbClr val="D1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726362"/>
              </p:ext>
            </p:extLst>
          </p:nvPr>
        </p:nvGraphicFramePr>
        <p:xfrm>
          <a:off x="5283222" y="41871"/>
          <a:ext cx="11072826" cy="97917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690942"/>
                <a:gridCol w="3690942"/>
                <a:gridCol w="3690942"/>
              </a:tblGrid>
              <a:tr h="3573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</a:rPr>
                        <a:t>Предмет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Оцінено учнів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Відсоток якості знань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Українська мова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460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58,5 %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Українська літ-ра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460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52,7 %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Зарубіжна літ-ра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460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67,6 %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Англійська мова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460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65,2 %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Німецька мова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121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65,8 %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Історія України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460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80,2 %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Всесвітня історія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304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78,8 %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Основи правознавства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156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84 %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Математика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156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60,1 %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Алгебра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304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53,9 %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</a:rPr>
                        <a:t>Геометрія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304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53 %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Фізика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304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57,4 %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Хімія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304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56,4 %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Біологія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460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71,5 %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Географія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374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75,7 %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Економіка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66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82,6 %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Інформатика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460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85,4 %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Основи здоров</a:t>
                      </a:r>
                      <a:r>
                        <a:rPr lang="en-US" sz="2400" kern="100">
                          <a:effectLst/>
                        </a:rPr>
                        <a:t>’</a:t>
                      </a:r>
                      <a:r>
                        <a:rPr lang="uk-UA" sz="2400" kern="100">
                          <a:effectLst/>
                        </a:rPr>
                        <a:t>я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373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94,7 %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  <a:tr h="3573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Фізична культура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</a:rPr>
                        <a:t>419</a:t>
                      </a:r>
                      <a:endParaRPr lang="uk-UA" sz="2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 dirty="0">
                          <a:effectLst/>
                        </a:rPr>
                        <a:t>85 %</a:t>
                      </a:r>
                      <a:endParaRPr lang="uk-UA" sz="2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492" marR="4849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28600" y="29957"/>
            <a:ext cx="3429000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321"/>
              </a:lnSpc>
              <a:spcBef>
                <a:spcPct val="0"/>
              </a:spcBef>
            </a:pPr>
            <a:r>
              <a:rPr lang="uk-UA" sz="6658" dirty="0" smtClean="0">
                <a:solidFill>
                  <a:srgbClr val="D15081"/>
                </a:solidFill>
                <a:latin typeface="Fredoka One"/>
              </a:rPr>
              <a:t>Призери олімпіад</a:t>
            </a:r>
            <a:endParaRPr lang="en-US" sz="6658" dirty="0">
              <a:solidFill>
                <a:srgbClr val="D15081"/>
              </a:solidFill>
              <a:latin typeface="Fredoka One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6" t="22287" r="39314" b="25976"/>
          <a:stretch/>
        </p:blipFill>
        <p:spPr>
          <a:xfrm>
            <a:off x="4338526" y="33421"/>
            <a:ext cx="3116153" cy="537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229" y="-56162"/>
            <a:ext cx="4952226" cy="619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0" y="5483977"/>
            <a:ext cx="6290687" cy="4157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5" t="21873" r="24622" b="27564"/>
          <a:stretch/>
        </p:blipFill>
        <p:spPr>
          <a:xfrm>
            <a:off x="8426479" y="63507"/>
            <a:ext cx="3124201" cy="508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090151"/>
            <a:ext cx="6476147" cy="518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435</Words>
  <Application>Microsoft Office PowerPoint</Application>
  <PresentationFormat>Произвольный</PresentationFormat>
  <Paragraphs>259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Fredoka One</vt:lpstr>
      <vt:lpstr>Calibri</vt:lpstr>
      <vt:lpstr>Arial Black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TPCUser</dc:creator>
  <cp:lastModifiedBy>TPCUser</cp:lastModifiedBy>
  <cp:revision>21</cp:revision>
  <dcterms:created xsi:type="dcterms:W3CDTF">2006-08-16T00:00:00Z</dcterms:created>
  <dcterms:modified xsi:type="dcterms:W3CDTF">2022-06-17T03:53:39Z</dcterms:modified>
  <dc:identifier>DAFDuKThcLg</dc:identifier>
</cp:coreProperties>
</file>